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A664B-E0CA-4E09-A617-6DB1031545DE}" type="datetimeFigureOut">
              <a:rPr lang="nl-NL"/>
              <a:pPr>
                <a:defRPr/>
              </a:pPr>
              <a:t>1-12-2009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6FC9C-DBE7-40F4-9F65-FEDE84FC16D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9F1F-AB43-4BF7-8C69-CE67E4E40B43}" type="datetimeFigureOut">
              <a:rPr lang="nl-NL"/>
              <a:pPr>
                <a:defRPr/>
              </a:pPr>
              <a:t>1-12-2009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1F558-AB0D-4157-9947-77268347A42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A49D1-CAD5-4D4C-AF1D-228DCC87122A}" type="datetimeFigureOut">
              <a:rPr lang="nl-NL"/>
              <a:pPr>
                <a:defRPr/>
              </a:pPr>
              <a:t>1-12-2009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ADC2E-A1C9-41FC-B832-4D30E6BA4E1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9A75-7B1F-4B8D-8282-ABF1217C0A0E}" type="datetimeFigureOut">
              <a:rPr lang="nl-NL"/>
              <a:pPr>
                <a:defRPr/>
              </a:pPr>
              <a:t>1-12-2009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82E3F-7D48-4DC2-B483-7EE70AE7B05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F2CB0-5E5D-4282-B939-BC816EEA1EEB}" type="datetimeFigureOut">
              <a:rPr lang="nl-NL"/>
              <a:pPr>
                <a:defRPr/>
              </a:pPr>
              <a:t>1-12-2009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65A0D-9B96-455C-9FA1-FDE7FC881D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3DA81-7DF4-4FC7-88D7-56165684AF55}" type="datetimeFigureOut">
              <a:rPr lang="nl-NL"/>
              <a:pPr>
                <a:defRPr/>
              </a:pPr>
              <a:t>1-12-2009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0A73-A02B-4D87-AA9E-EC15947DCEF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E877B-0E96-46DF-919B-CDBE105A4769}" type="datetimeFigureOut">
              <a:rPr lang="nl-NL"/>
              <a:pPr>
                <a:defRPr/>
              </a:pPr>
              <a:t>1-12-2009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015DD-813F-47D3-9204-7E9EBEF3C0E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F8AC9-E721-40CF-8036-F71697EDEB84}" type="datetimeFigureOut">
              <a:rPr lang="nl-NL"/>
              <a:pPr>
                <a:defRPr/>
              </a:pPr>
              <a:t>1-12-2009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1AAFF-DAE6-4614-B554-4C8A774B533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D2A70-40B3-49F0-8D70-505BA2935054}" type="datetimeFigureOut">
              <a:rPr lang="nl-NL"/>
              <a:pPr>
                <a:defRPr/>
              </a:pPr>
              <a:t>1-12-2009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EFED8-F3EA-4A84-B6C8-3F0D0AE2E34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5B0B7-F780-46B9-90FC-13BFCCC5BEE8}" type="datetimeFigureOut">
              <a:rPr lang="nl-NL"/>
              <a:pPr>
                <a:defRPr/>
              </a:pPr>
              <a:t>1-12-2009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4FBD0-C6AF-453A-A4BF-E6C2B65BECB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A1798-E54A-4A0C-A4E1-4A5007D2B6B0}" type="datetimeFigureOut">
              <a:rPr lang="nl-NL"/>
              <a:pPr>
                <a:defRPr/>
              </a:pPr>
              <a:t>1-12-2009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C89C-C52C-4569-8002-10F59084DC8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A772C-7B72-40CB-BD71-C8C29BE59D97}" type="datetimeFigureOut">
              <a:rPr lang="nl-NL"/>
              <a:pPr>
                <a:defRPr/>
              </a:pPr>
              <a:t>1-12-2009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972B18-3DA4-4A40-8B5E-97A35C3DB59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Specialisatie </a:t>
            </a:r>
            <a:br>
              <a:rPr lang="nl-NL" smtClean="0"/>
            </a:br>
            <a:r>
              <a:rPr lang="nl-NL" smtClean="0"/>
              <a:t>Grote Huisdieren</a:t>
            </a:r>
          </a:p>
        </p:txBody>
      </p:sp>
      <p:sp>
        <p:nvSpPr>
          <p:cNvPr id="13314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mtClean="0">
                <a:solidFill>
                  <a:srgbClr val="0070C0"/>
                </a:solidFill>
              </a:rPr>
              <a:t>Docent: A. Bertram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Wet en regelgeving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nl-NL" dirty="0" smtClean="0"/>
              <a:t>Bouwvergunning: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		- toetsing van het bestemmingsplan.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	</a:t>
            </a:r>
            <a:r>
              <a:rPr lang="nl-NL" dirty="0" smtClean="0"/>
              <a:t>	- beoordeling welstandscommissie.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	</a:t>
            </a:r>
            <a:r>
              <a:rPr lang="nl-NL" dirty="0" smtClean="0"/>
              <a:t>	- bouwbesluit. </a:t>
            </a:r>
            <a:r>
              <a:rPr lang="nl-NL" sz="2000" dirty="0" smtClean="0"/>
              <a:t>(bouwmaterialen, energieverbruik,</a:t>
            </a:r>
            <a:r>
              <a:rPr lang="nl-NL" sz="2000" dirty="0"/>
              <a:t> </a:t>
            </a:r>
            <a:r>
              <a:rPr lang="nl-NL" sz="2000" dirty="0" smtClean="0"/>
              <a:t>			brandveiligheid, geluidswering</a:t>
            </a:r>
            <a:r>
              <a:rPr lang="nl-NL" sz="2000" dirty="0"/>
              <a:t>, </a:t>
            </a:r>
            <a:r>
              <a:rPr lang="nl-NL" sz="2000" dirty="0" smtClean="0"/>
              <a:t>veiligheid)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600" dirty="0" smtClean="0"/>
              <a:t>	De </a:t>
            </a:r>
            <a:r>
              <a:rPr lang="nl-NL" sz="2600" dirty="0"/>
              <a:t>afwikkeling van een aanvraag </a:t>
            </a:r>
            <a:r>
              <a:rPr lang="nl-NL" sz="2600" dirty="0" smtClean="0"/>
              <a:t>bouwvergunning mag na indiening </a:t>
            </a:r>
            <a:r>
              <a:rPr lang="nl-NL" sz="2600" dirty="0"/>
              <a:t>maximaal </a:t>
            </a:r>
            <a:r>
              <a:rPr lang="nl-NL" sz="2600" dirty="0" smtClean="0"/>
              <a:t>13 weken </a:t>
            </a:r>
            <a:r>
              <a:rPr lang="nl-NL" sz="2600" dirty="0"/>
              <a:t>in beslag nemen. Is er binnen </a:t>
            </a:r>
            <a:r>
              <a:rPr lang="nl-NL" sz="2600" dirty="0" smtClean="0"/>
              <a:t>deze termijn </a:t>
            </a:r>
            <a:r>
              <a:rPr lang="nl-NL" sz="2600" dirty="0"/>
              <a:t>geen besluit genomen (</a:t>
            </a:r>
            <a:r>
              <a:rPr lang="nl-NL" sz="2600" dirty="0" smtClean="0"/>
              <a:t>goedkeuring, aanhouding </a:t>
            </a:r>
            <a:r>
              <a:rPr lang="nl-NL" sz="2600" dirty="0"/>
              <a:t>of afwijzing), dan is de </a:t>
            </a:r>
            <a:r>
              <a:rPr lang="nl-NL" sz="2600" dirty="0" smtClean="0"/>
              <a:t>vergunning van </a:t>
            </a:r>
            <a:r>
              <a:rPr lang="nl-NL" sz="2600" dirty="0"/>
              <a:t>rechtswege verleend.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milieuvergunning</a:t>
            </a:r>
          </a:p>
        </p:txBody>
      </p:sp>
      <p:sp>
        <p:nvSpPr>
          <p:cNvPr id="1536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800" smtClean="0"/>
              <a:t>Om dieren in een stal te mogen houden is een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800" smtClean="0"/>
              <a:t>milieuvergunning (vroeger hinderwetvergunning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800" smtClean="0"/>
              <a:t>genoemd) vereist. Voor de melkveehouderij zijn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800" smtClean="0"/>
              <a:t>hiervoor twee procedures mogelijk: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800" smtClean="0"/>
              <a:t>- Melding in het kader van het Besluit Landbouw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800" smtClean="0"/>
              <a:t>  milieubeheer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800" smtClean="0"/>
              <a:t>- Aanvraag milieuvergunning volgens Wet Milieubeheer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nl-NL" smtClean="0"/>
          </a:p>
          <a:p>
            <a:pPr>
              <a:spcBef>
                <a:spcPct val="0"/>
              </a:spcBef>
              <a:buFont typeface="Arial" charset="0"/>
              <a:buNone/>
            </a:pPr>
            <a:endParaRPr lang="nl-NL" smtClean="0"/>
          </a:p>
          <a:p>
            <a:pPr>
              <a:spcBef>
                <a:spcPct val="0"/>
              </a:spcBef>
              <a:buFont typeface="Arial" charset="0"/>
              <a:buNone/>
            </a:pPr>
            <a:endParaRPr lang="nl-NL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9286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sz="4000" b="1" dirty="0" smtClean="0"/>
              <a:t>Melding in het kader van het Besluit Landbouw milieubeheer</a:t>
            </a:r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800" smtClean="0"/>
              <a:t>Voor veel melkveebedrijven (met maximaal 200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800" smtClean="0"/>
              <a:t>melkkoeien) is het Besluit landbouw milieubeheer van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800" smtClean="0"/>
              <a:t>toepassing. Deze bedrijven hoeven geen uitgebreide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800" smtClean="0"/>
              <a:t>milieuvergunningprocedure te doorlopen, maar kunnen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800" smtClean="0"/>
              <a:t>volstaan met een beperkte procedure in de vorm van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800" smtClean="0"/>
              <a:t>een “melding”.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nl-NL" sz="2800" smtClean="0"/>
          </a:p>
          <a:p>
            <a:pPr>
              <a:spcBef>
                <a:spcPct val="0"/>
              </a:spcBef>
              <a:buFont typeface="Arial" charset="0"/>
              <a:buNone/>
            </a:pPr>
            <a:endParaRPr lang="nl-NL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b="1" dirty="0" smtClean="0"/>
              <a:t>Vergunning volgens de Wet</a:t>
            </a:r>
            <a:br>
              <a:rPr lang="nl-NL" b="1" dirty="0" smtClean="0"/>
            </a:br>
            <a:r>
              <a:rPr lang="nl-NL" b="1" dirty="0" smtClean="0"/>
              <a:t>Milieubeheer</a:t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17410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nl-NL" sz="2400" smtClean="0"/>
              <a:t>Grotere melkveebedrijven, melkveebedrijven met een tak 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nl-NL" sz="2400" smtClean="0"/>
              <a:t>intensieve veehouderij, of  bedrijven die om andere redenen 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nl-NL" sz="2400" smtClean="0"/>
              <a:t>niet onder het Besluit landbouw milieubeheer vallen, dienen een 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nl-NL" sz="2400" smtClean="0"/>
              <a:t>milieuvergunning volgens de Wet Milieubeheer aan te vragen. 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nl-NL" sz="2400" smtClean="0"/>
              <a:t>Deze vergunning kan men aanvragen bij de betreffende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nl-NL" sz="2400" smtClean="0"/>
              <a:t>gemeente. De gemeente beoordeelt de aanvraag en toetst 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nl-NL" sz="2400" smtClean="0"/>
              <a:t>daarbij aan een aantal milieurichtlijnen en -wetten en algemene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nl-NL" sz="2400" smtClean="0"/>
              <a:t>maatregelen van bestuur die betrekking hebben op bescherming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nl-NL" sz="2400" smtClean="0"/>
              <a:t>van het milieu en van toepassing zijn op de landbouw. 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nl-NL" sz="2400" smtClean="0"/>
              <a:t>Bovendien moet de aanvraag ter inzage worden gelegd, zodat 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nl-NL" sz="2400" smtClean="0"/>
              <a:t>belanghebbenden de gelegenheid krijgen hun zienswijzen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nl-NL" sz="2400" smtClean="0"/>
              <a:t>(bedenkingen / bezwaren) in te brengen.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Welke onderdelen komen er in een MV voor?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Geurhinder; afhankelijk van staltype, afstand tot volgende woning/recreatiegelegenheid etc.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Geluidshinder; door vee, machines etc.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Directe </a:t>
            </a:r>
            <a:r>
              <a:rPr lang="nl-NL" dirty="0" err="1" smtClean="0"/>
              <a:t>amoniakschade</a:t>
            </a:r>
            <a:r>
              <a:rPr lang="nl-NL" dirty="0" smtClean="0"/>
              <a:t>; aan kwekerijen bijvoorbeeld.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Gevaarlijke stoffen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Opslag van dierlijke mest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Waterverbruik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Opslag van voer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 smtClean="0"/>
              <a:t>Etc</a:t>
            </a:r>
            <a:r>
              <a:rPr lang="nl-NL" dirty="0" smtClean="0"/>
              <a:t>, etc.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Natura 2000</a:t>
            </a:r>
          </a:p>
        </p:txBody>
      </p:sp>
      <p:sp>
        <p:nvSpPr>
          <p:cNvPr id="1945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Is een document opgesteld oor de EU.</a:t>
            </a:r>
          </a:p>
          <a:p>
            <a:r>
              <a:rPr lang="nl-NL" smtClean="0"/>
              <a:t>Beschermt natuurgebieden en zorgt voor aaneengesloten natuurgebieden.</a:t>
            </a:r>
          </a:p>
          <a:p>
            <a:r>
              <a:rPr lang="nl-NL" smtClean="0"/>
              <a:t>Vaak zeer nadelig voor uitbreiding van bedrijven.</a:t>
            </a:r>
          </a:p>
          <a:p>
            <a:r>
              <a:rPr lang="nl-NL" smtClean="0"/>
              <a:t>Natura 2000 krijgt ALTIJD voorrang.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Subsidie </a:t>
            </a:r>
          </a:p>
        </p:txBody>
      </p:sp>
      <p:sp>
        <p:nvSpPr>
          <p:cNvPr id="2048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LNV loket</a:t>
            </a:r>
          </a:p>
          <a:p>
            <a:r>
              <a:rPr lang="nl-NL" smtClean="0"/>
              <a:t>Veel projecten rondom duurzaam ondernemen</a:t>
            </a:r>
          </a:p>
          <a:p>
            <a:pPr>
              <a:buFont typeface="Arial" charset="0"/>
              <a:buNone/>
            </a:pPr>
            <a:endParaRPr lang="nl-NL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Zoek informatie over LOG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LOG= landbouwontwikkelingsgebieden</a:t>
            </a:r>
          </a:p>
          <a:p>
            <a:r>
              <a:rPr lang="nl-NL" smtClean="0"/>
              <a:t>Zoek de voordelen/kansen van een LOG</a:t>
            </a:r>
          </a:p>
          <a:p>
            <a:r>
              <a:rPr lang="nl-NL" smtClean="0"/>
              <a:t>Zoek de nadelen van een LOG</a:t>
            </a:r>
          </a:p>
          <a:p>
            <a:endParaRPr lang="nl-NL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330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Ontwerpsjabloon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Office-thema</vt:lpstr>
      <vt:lpstr>Specialisatie  Grote Huisdieren</vt:lpstr>
      <vt:lpstr>Wet en regelgeving</vt:lpstr>
      <vt:lpstr>milieuvergunning</vt:lpstr>
      <vt:lpstr>Melding in het kader van het Besluit Landbouw milieubeheer </vt:lpstr>
      <vt:lpstr>Vergunning volgens de Wet Milieubeheer </vt:lpstr>
      <vt:lpstr>Welke onderdelen komen er in een MV voor?</vt:lpstr>
      <vt:lpstr>Natura 2000</vt:lpstr>
      <vt:lpstr>Subsidie </vt:lpstr>
      <vt:lpstr>Zoek informatie over LOG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Specialisatie  Grote Huisdieren</dc:title>
  <dc:creator>annie</dc:creator>
  <cp:lastModifiedBy>bertrama</cp:lastModifiedBy>
  <cp:revision>4</cp:revision>
  <dcterms:created xsi:type="dcterms:W3CDTF">2009-09-21T19:31:19Z</dcterms:created>
  <dcterms:modified xsi:type="dcterms:W3CDTF">2009-12-01T08:08:11Z</dcterms:modified>
</cp:coreProperties>
</file>